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60" r:id="rId5"/>
    <p:sldId id="259" r:id="rId6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lad" initials="VZ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6E1E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2" autoAdjust="0"/>
    <p:restoredTop sz="94660"/>
  </p:normalViewPr>
  <p:slideViewPr>
    <p:cSldViewPr snapToGrid="0">
      <p:cViewPr>
        <p:scale>
          <a:sx n="100" d="100"/>
          <a:sy n="100" d="100"/>
        </p:scale>
        <p:origin x="-108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ois Sammut" userId="d7c92923-407a-4065-90e6-514a3541a21f" providerId="ADAL" clId="{E8A20324-5744-4205-B801-A8650E8C3370}"/>
    <pc:docChg chg="undo custSel modSld modNotesMaster">
      <pc:chgData name="Francois Sammut" userId="d7c92923-407a-4065-90e6-514a3541a21f" providerId="ADAL" clId="{E8A20324-5744-4205-B801-A8650E8C3370}" dt="2019-10-18T15:01:47.095" v="51" actId="20577"/>
      <pc:docMkLst>
        <pc:docMk/>
      </pc:docMkLst>
      <pc:sldChg chg="addSp delSp modSp">
        <pc:chgData name="Francois Sammut" userId="d7c92923-407a-4065-90e6-514a3541a21f" providerId="ADAL" clId="{E8A20324-5744-4205-B801-A8650E8C3370}" dt="2019-10-18T15:01:47.095" v="51" actId="20577"/>
        <pc:sldMkLst>
          <pc:docMk/>
          <pc:sldMk cId="611668373" sldId="258"/>
        </pc:sldMkLst>
        <pc:spChg chg="mod">
          <ac:chgData name="Francois Sammut" userId="d7c92923-407a-4065-90e6-514a3541a21f" providerId="ADAL" clId="{E8A20324-5744-4205-B801-A8650E8C3370}" dt="2019-10-18T14:50:24.104" v="19" actId="20577"/>
          <ac:spMkLst>
            <pc:docMk/>
            <pc:sldMk cId="611668373" sldId="258"/>
            <ac:spMk id="61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4:50:46.948" v="29" actId="20577"/>
          <ac:spMkLst>
            <pc:docMk/>
            <pc:sldMk cId="611668373" sldId="258"/>
            <ac:spMk id="62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4:50:34.002" v="23" actId="20577"/>
          <ac:spMkLst>
            <pc:docMk/>
            <pc:sldMk cId="611668373" sldId="258"/>
            <ac:spMk id="63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5:01:33.649" v="43" actId="20577"/>
          <ac:spMkLst>
            <pc:docMk/>
            <pc:sldMk cId="611668373" sldId="258"/>
            <ac:spMk id="64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5:01:18.077" v="35" actId="20577"/>
          <ac:spMkLst>
            <pc:docMk/>
            <pc:sldMk cId="611668373" sldId="258"/>
            <ac:spMk id="65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4:50:40.295" v="25" actId="20577"/>
          <ac:spMkLst>
            <pc:docMk/>
            <pc:sldMk cId="611668373" sldId="258"/>
            <ac:spMk id="77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5:01:47.095" v="51" actId="20577"/>
          <ac:spMkLst>
            <pc:docMk/>
            <pc:sldMk cId="611668373" sldId="258"/>
            <ac:spMk id="79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5:01:21.928" v="37" actId="20577"/>
          <ac:spMkLst>
            <pc:docMk/>
            <pc:sldMk cId="611668373" sldId="258"/>
            <ac:spMk id="84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14:50:55.452" v="33" actId="20577"/>
          <ac:spMkLst>
            <pc:docMk/>
            <pc:sldMk cId="611668373" sldId="258"/>
            <ac:spMk id="85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09:33:15.441" v="8" actId="1076"/>
          <ac:spMkLst>
            <pc:docMk/>
            <pc:sldMk cId="611668373" sldId="258"/>
            <ac:spMk id="144" creationId="{00000000-0000-0000-0000-000000000000}"/>
          </ac:spMkLst>
        </pc:spChg>
        <pc:spChg chg="mod">
          <ac:chgData name="Francois Sammut" userId="d7c92923-407a-4065-90e6-514a3541a21f" providerId="ADAL" clId="{E8A20324-5744-4205-B801-A8650E8C3370}" dt="2019-10-18T09:33:06.899" v="6" actId="1076"/>
          <ac:spMkLst>
            <pc:docMk/>
            <pc:sldMk cId="611668373" sldId="258"/>
            <ac:spMk id="164" creationId="{B0C84888-606E-4750-8274-0B6EA964EE7A}"/>
          </ac:spMkLst>
        </pc:spChg>
        <pc:spChg chg="mod">
          <ac:chgData name="Francois Sammut" userId="d7c92923-407a-4065-90e6-514a3541a21f" providerId="ADAL" clId="{E8A20324-5744-4205-B801-A8650E8C3370}" dt="2019-10-18T09:33:06.899" v="6" actId="1076"/>
          <ac:spMkLst>
            <pc:docMk/>
            <pc:sldMk cId="611668373" sldId="258"/>
            <ac:spMk id="165" creationId="{E28BAE5E-F905-4286-A957-C203EBFFEEE1}"/>
          </ac:spMkLst>
        </pc:spChg>
        <pc:spChg chg="mod">
          <ac:chgData name="Francois Sammut" userId="d7c92923-407a-4065-90e6-514a3541a21f" providerId="ADAL" clId="{E8A20324-5744-4205-B801-A8650E8C3370}" dt="2019-10-18T09:33:06.899" v="6" actId="1076"/>
          <ac:spMkLst>
            <pc:docMk/>
            <pc:sldMk cId="611668373" sldId="258"/>
            <ac:spMk id="167" creationId="{4E659B6B-B530-49EC-99A2-2FF232EC2C51}"/>
          </ac:spMkLst>
        </pc:spChg>
        <pc:spChg chg="mod">
          <ac:chgData name="Francois Sammut" userId="d7c92923-407a-4065-90e6-514a3541a21f" providerId="ADAL" clId="{E8A20324-5744-4205-B801-A8650E8C3370}" dt="2019-10-18T09:32:24.712" v="1" actId="1076"/>
          <ac:spMkLst>
            <pc:docMk/>
            <pc:sldMk cId="611668373" sldId="258"/>
            <ac:spMk id="205" creationId="{BF1C38AB-3697-4A1C-B1F7-C460A97A21D3}"/>
          </ac:spMkLst>
        </pc:spChg>
        <pc:spChg chg="mod">
          <ac:chgData name="Francois Sammut" userId="d7c92923-407a-4065-90e6-514a3541a21f" providerId="ADAL" clId="{E8A20324-5744-4205-B801-A8650E8C3370}" dt="2019-10-18T09:32:24.712" v="1" actId="1076"/>
          <ac:spMkLst>
            <pc:docMk/>
            <pc:sldMk cId="611668373" sldId="258"/>
            <ac:spMk id="206" creationId="{44C0241E-DE84-4199-A180-9C9CD3E4592F}"/>
          </ac:spMkLst>
        </pc:spChg>
        <pc:spChg chg="mod">
          <ac:chgData name="Francois Sammut" userId="d7c92923-407a-4065-90e6-514a3541a21f" providerId="ADAL" clId="{E8A20324-5744-4205-B801-A8650E8C3370}" dt="2019-10-18T09:32:24.712" v="1" actId="1076"/>
          <ac:spMkLst>
            <pc:docMk/>
            <pc:sldMk cId="611668373" sldId="258"/>
            <ac:spMk id="207" creationId="{5A58B486-C2D7-4CB8-9334-4F3A4093ACE0}"/>
          </ac:spMkLst>
        </pc:spChg>
        <pc:cxnChg chg="del mod">
          <ac:chgData name="Francois Sammut" userId="d7c92923-407a-4065-90e6-514a3541a21f" providerId="ADAL" clId="{E8A20324-5744-4205-B801-A8650E8C3370}" dt="2019-10-18T09:33:10.824" v="7" actId="478"/>
          <ac:cxnSpMkLst>
            <pc:docMk/>
            <pc:sldMk cId="611668373" sldId="258"/>
            <ac:cxnSpMk id="14" creationId="{4BE152C1-4784-4427-B317-02297748A58F}"/>
          </ac:cxnSpMkLst>
        </pc:cxnChg>
        <pc:cxnChg chg="add mod">
          <ac:chgData name="Francois Sammut" userId="d7c92923-407a-4065-90e6-514a3541a21f" providerId="ADAL" clId="{E8A20324-5744-4205-B801-A8650E8C3370}" dt="2019-10-18T09:33:36.763" v="13" actId="14100"/>
          <ac:cxnSpMkLst>
            <pc:docMk/>
            <pc:sldMk cId="611668373" sldId="258"/>
            <ac:cxnSpMk id="137" creationId="{ADAB2B53-9F6D-45E3-9852-7EE1BCE57400}"/>
          </ac:cxnSpMkLst>
        </pc:cxnChg>
        <pc:cxnChg chg="add mod">
          <ac:chgData name="Francois Sammut" userId="d7c92923-407a-4065-90e6-514a3541a21f" providerId="ADAL" clId="{E8A20324-5744-4205-B801-A8650E8C3370}" dt="2019-10-18T09:33:51.404" v="17" actId="14100"/>
          <ac:cxnSpMkLst>
            <pc:docMk/>
            <pc:sldMk cId="611668373" sldId="258"/>
            <ac:cxnSpMk id="138" creationId="{87813949-C632-4616-BEDF-55A7165B0FFD}"/>
          </ac:cxnSpMkLst>
        </pc:cxnChg>
        <pc:cxnChg chg="mod">
          <ac:chgData name="Francois Sammut" userId="d7c92923-407a-4065-90e6-514a3541a21f" providerId="ADAL" clId="{E8A20324-5744-4205-B801-A8650E8C3370}" dt="2019-10-18T09:33:06.899" v="6" actId="1076"/>
          <ac:cxnSpMkLst>
            <pc:docMk/>
            <pc:sldMk cId="611668373" sldId="258"/>
            <ac:cxnSpMk id="166" creationId="{0854B03A-72DF-4E98-9F71-444E1B5723D6}"/>
          </ac:cxnSpMkLst>
        </pc:cxnChg>
        <pc:cxnChg chg="mod">
          <ac:chgData name="Francois Sammut" userId="d7c92923-407a-4065-90e6-514a3541a21f" providerId="ADAL" clId="{E8A20324-5744-4205-B801-A8650E8C3370}" dt="2019-10-18T09:32:24.712" v="1" actId="1076"/>
          <ac:cxnSpMkLst>
            <pc:docMk/>
            <pc:sldMk cId="611668373" sldId="258"/>
            <ac:cxnSpMk id="204" creationId="{AFFDA229-3512-4C7B-A786-72A8118038B8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7DA88725-9EB5-479D-B842-9DF4C0EEB49A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86419D53-B04F-44DB-A111-BA1DC68E00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507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19D53-B04F-44DB-A111-BA1DC68E00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671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376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3936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016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225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422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0909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180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336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930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4356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09B32-AEB4-4B10-B44C-AF7F5C6559D6}" type="datetimeFigureOut">
              <a:rPr lang="en-US" smtClean="0"/>
              <a:pPr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50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8" name="Straight Arrow Connector 317">
            <a:extLst>
              <a:ext uri="{FF2B5EF4-FFF2-40B4-BE49-F238E27FC236}">
                <a16:creationId xmlns:a16="http://schemas.microsoft.com/office/drawing/2014/main" xmlns="" id="{4D714233-3539-4B1C-9502-81F77A91D94E}"/>
              </a:ext>
            </a:extLst>
          </p:cNvPr>
          <p:cNvCxnSpPr>
            <a:cxnSpLocks/>
          </p:cNvCxnSpPr>
          <p:nvPr/>
        </p:nvCxnSpPr>
        <p:spPr>
          <a:xfrm flipV="1">
            <a:off x="2295525" y="1857479"/>
            <a:ext cx="2241" cy="182869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" name="Picture 224" descr="Lor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8076" y="1026795"/>
            <a:ext cx="556259" cy="310393"/>
          </a:xfrm>
          <a:prstGeom prst="rect">
            <a:avLst/>
          </a:prstGeom>
        </p:spPr>
      </p:pic>
      <p:sp>
        <p:nvSpPr>
          <p:cNvPr id="168" name="Блок-схема: память с прямым доступом 79"/>
          <p:cNvSpPr/>
          <p:nvPr/>
        </p:nvSpPr>
        <p:spPr>
          <a:xfrm rot="20584629">
            <a:off x="1240459" y="3052303"/>
            <a:ext cx="978098" cy="199084"/>
          </a:xfrm>
          <a:prstGeom prst="flowChartMagneticDrum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229" name="Straight Connector 57">
            <a:extLst>
              <a:ext uri="{FF2B5EF4-FFF2-40B4-BE49-F238E27FC236}">
                <a16:creationId xmlns:a16="http://schemas.microsoft.com/office/drawing/2014/main" xmlns="" id="{715A2F91-83AC-4117-9352-16957B1D40B1}"/>
              </a:ext>
            </a:extLst>
          </p:cNvPr>
          <p:cNvCxnSpPr>
            <a:cxnSpLocks/>
          </p:cNvCxnSpPr>
          <p:nvPr/>
        </p:nvCxnSpPr>
        <p:spPr>
          <a:xfrm flipV="1">
            <a:off x="2717562" y="4787072"/>
            <a:ext cx="389176" cy="110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>
            <a:off x="1323975" y="6535738"/>
            <a:ext cx="971550" cy="158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57">
            <a:extLst>
              <a:ext uri="{FF2B5EF4-FFF2-40B4-BE49-F238E27FC236}">
                <a16:creationId xmlns:a16="http://schemas.microsoft.com/office/drawing/2014/main" xmlns="" id="{2A416166-A63A-4627-BDF3-10B0D65BC380}"/>
              </a:ext>
            </a:extLst>
          </p:cNvPr>
          <p:cNvCxnSpPr>
            <a:cxnSpLocks/>
          </p:cNvCxnSpPr>
          <p:nvPr/>
        </p:nvCxnSpPr>
        <p:spPr>
          <a:xfrm flipV="1">
            <a:off x="1419225" y="5610225"/>
            <a:ext cx="882650" cy="1587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55">
            <a:extLst>
              <a:ext uri="{FF2B5EF4-FFF2-40B4-BE49-F238E27FC236}">
                <a16:creationId xmlns:a16="http://schemas.microsoft.com/office/drawing/2014/main" xmlns="" id="{E961FE6F-55DF-4518-A167-B5DAA8702911}"/>
              </a:ext>
            </a:extLst>
          </p:cNvPr>
          <p:cNvCxnSpPr>
            <a:cxnSpLocks/>
          </p:cNvCxnSpPr>
          <p:nvPr/>
        </p:nvCxnSpPr>
        <p:spPr>
          <a:xfrm flipV="1">
            <a:off x="2292350" y="3676650"/>
            <a:ext cx="6350" cy="287020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57">
            <a:extLst>
              <a:ext uri="{FF2B5EF4-FFF2-40B4-BE49-F238E27FC236}">
                <a16:creationId xmlns:a16="http://schemas.microsoft.com/office/drawing/2014/main" xmlns="" id="{4FCFDFE1-081E-4BE6-9232-46E6A1406A36}"/>
              </a:ext>
            </a:extLst>
          </p:cNvPr>
          <p:cNvCxnSpPr>
            <a:cxnSpLocks/>
          </p:cNvCxnSpPr>
          <p:nvPr/>
        </p:nvCxnSpPr>
        <p:spPr>
          <a:xfrm flipV="1">
            <a:off x="2711450" y="6161367"/>
            <a:ext cx="414054" cy="884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57">
            <a:extLst>
              <a:ext uri="{FF2B5EF4-FFF2-40B4-BE49-F238E27FC236}">
                <a16:creationId xmlns:a16="http://schemas.microsoft.com/office/drawing/2014/main" xmlns="" id="{1F3C59FD-AB98-4BF0-BFB3-CFFEC9F7122A}"/>
              </a:ext>
            </a:extLst>
          </p:cNvPr>
          <p:cNvCxnSpPr>
            <a:cxnSpLocks/>
          </p:cNvCxnSpPr>
          <p:nvPr/>
        </p:nvCxnSpPr>
        <p:spPr>
          <a:xfrm flipV="1">
            <a:off x="1423987" y="6083300"/>
            <a:ext cx="877888" cy="2143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cxnSpLocks/>
          </p:cNvCxnSpPr>
          <p:nvPr/>
        </p:nvCxnSpPr>
        <p:spPr>
          <a:xfrm>
            <a:off x="1409700" y="5121275"/>
            <a:ext cx="889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Трапеция 86">
            <a:extLst>
              <a:ext uri="{FF2B5EF4-FFF2-40B4-BE49-F238E27FC236}">
                <a16:creationId xmlns:a16="http://schemas.microsoft.com/office/drawing/2014/main" xmlns="" id="{F08AE167-59EF-439E-8B3A-646E1AB98C4C}"/>
              </a:ext>
            </a:extLst>
          </p:cNvPr>
          <p:cNvSpPr/>
          <p:nvPr/>
        </p:nvSpPr>
        <p:spPr>
          <a:xfrm>
            <a:off x="3407464" y="2469386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6" name="Straight Arrow Connector 132">
            <a:extLst>
              <a:ext uri="{FF2B5EF4-FFF2-40B4-BE49-F238E27FC236}">
                <a16:creationId xmlns:a16="http://schemas.microsoft.com/office/drawing/2014/main" xmlns="" id="{0854B03A-72DF-4E98-9F71-444E1B5723D6}"/>
              </a:ext>
            </a:extLst>
          </p:cNvPr>
          <p:cNvCxnSpPr>
            <a:cxnSpLocks/>
          </p:cNvCxnSpPr>
          <p:nvPr/>
        </p:nvCxnSpPr>
        <p:spPr>
          <a:xfrm flipH="1" flipV="1">
            <a:off x="4869181" y="121920"/>
            <a:ext cx="14747" cy="2096359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61284" y="2218280"/>
            <a:ext cx="1971095" cy="11768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22854" y="2218279"/>
            <a:ext cx="1590675" cy="11768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666129" y="2218279"/>
            <a:ext cx="1427705" cy="11768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23054" y="2218279"/>
            <a:ext cx="1743075" cy="11768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2755" y="6349960"/>
            <a:ext cx="1075230" cy="483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uk-UA" sz="1600" dirty="0" smtClean="0"/>
              <a:t>Вапняк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err="1" smtClean="0"/>
              <a:t>флюсовий</a:t>
            </a:r>
            <a:endParaRPr lang="en-US" sz="1600" dirty="0"/>
          </a:p>
        </p:txBody>
      </p:sp>
      <p:cxnSp>
        <p:nvCxnSpPr>
          <p:cNvPr id="56" name="Straight Arrow Connector 55"/>
          <p:cNvCxnSpPr>
            <a:cxnSpLocks/>
          </p:cNvCxnSpPr>
          <p:nvPr/>
        </p:nvCxnSpPr>
        <p:spPr>
          <a:xfrm flipH="1" flipV="1">
            <a:off x="3359195" y="3397250"/>
            <a:ext cx="12655" cy="66040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/>
          <p:cNvSpPr>
            <a:spLocks/>
          </p:cNvSpPr>
          <p:nvPr/>
        </p:nvSpPr>
        <p:spPr bwMode="auto">
          <a:xfrm>
            <a:off x="3167146" y="357203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04-08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111" name="Straight Arrow Connector 110"/>
          <p:cNvCxnSpPr/>
          <p:nvPr/>
        </p:nvCxnSpPr>
        <p:spPr>
          <a:xfrm flipH="1" flipV="1">
            <a:off x="7311823" y="993737"/>
            <a:ext cx="1508327" cy="3496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562633" y="346900"/>
            <a:ext cx="1114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Пр.газ</a:t>
            </a:r>
            <a:endParaRPr lang="en-US" sz="1600" dirty="0"/>
          </a:p>
        </p:txBody>
      </p:sp>
      <p:sp>
        <p:nvSpPr>
          <p:cNvPr id="113" name="Rectangle 112"/>
          <p:cNvSpPr/>
          <p:nvPr/>
        </p:nvSpPr>
        <p:spPr>
          <a:xfrm>
            <a:off x="5945933" y="255620"/>
            <a:ext cx="1371600" cy="10963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Gas mix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5980240" y="295320"/>
            <a:ext cx="63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ТЕЦ</a:t>
            </a:r>
            <a:endParaRPr lang="en-US" dirty="0"/>
          </a:p>
        </p:txBody>
      </p:sp>
      <p:sp>
        <p:nvSpPr>
          <p:cNvPr id="141" name="TextBox 140"/>
          <p:cNvSpPr txBox="1"/>
          <p:nvPr/>
        </p:nvSpPr>
        <p:spPr>
          <a:xfrm>
            <a:off x="481875" y="2240510"/>
            <a:ext cx="1942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Обертов</a:t>
            </a:r>
            <a:r>
              <a:rPr lang="uk-UA" dirty="0" smtClean="0"/>
              <a:t>і печі</a:t>
            </a:r>
            <a:endParaRPr lang="en-US" dirty="0"/>
          </a:p>
        </p:txBody>
      </p:sp>
      <p:sp>
        <p:nvSpPr>
          <p:cNvPr id="142" name="TextBox 141"/>
          <p:cNvSpPr txBox="1"/>
          <p:nvPr/>
        </p:nvSpPr>
        <p:spPr>
          <a:xfrm>
            <a:off x="2287873" y="2171598"/>
            <a:ext cx="1554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Електродугові</a:t>
            </a:r>
            <a:br>
              <a:rPr lang="uk-UA" dirty="0" smtClean="0"/>
            </a:br>
            <a:r>
              <a:rPr lang="uk-UA" dirty="0" smtClean="0"/>
              <a:t> печі</a:t>
            </a:r>
            <a:endParaRPr lang="en-US" dirty="0"/>
          </a:p>
        </p:txBody>
      </p:sp>
      <p:sp>
        <p:nvSpPr>
          <p:cNvPr id="143" name="TextBox 142"/>
          <p:cNvSpPr txBox="1"/>
          <p:nvPr/>
        </p:nvSpPr>
        <p:spPr>
          <a:xfrm>
            <a:off x="3904004" y="2152647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Кисневі конвертери</a:t>
            </a:r>
            <a:endParaRPr lang="en-US" dirty="0"/>
          </a:p>
        </p:txBody>
      </p:sp>
      <p:sp>
        <p:nvSpPr>
          <p:cNvPr id="144" name="TextBox 143"/>
          <p:cNvSpPr txBox="1"/>
          <p:nvPr/>
        </p:nvSpPr>
        <p:spPr>
          <a:xfrm>
            <a:off x="5699195" y="2184722"/>
            <a:ext cx="131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Розлив</a:t>
            </a:r>
            <a:endParaRPr lang="en-US" dirty="0"/>
          </a:p>
        </p:txBody>
      </p:sp>
      <p:sp>
        <p:nvSpPr>
          <p:cNvPr id="149" name="TextBox 148"/>
          <p:cNvSpPr txBox="1"/>
          <p:nvPr/>
        </p:nvSpPr>
        <p:spPr>
          <a:xfrm>
            <a:off x="7543427" y="2280634"/>
            <a:ext cx="1576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smtClean="0"/>
              <a:t>Феросиліцій ФС65</a:t>
            </a:r>
            <a:endParaRPr lang="en-US" sz="1400" dirty="0"/>
          </a:p>
        </p:txBody>
      </p:sp>
      <p:sp>
        <p:nvSpPr>
          <p:cNvPr id="153" name="Oval 152"/>
          <p:cNvSpPr>
            <a:spLocks/>
          </p:cNvSpPr>
          <p:nvPr/>
        </p:nvSpPr>
        <p:spPr bwMode="auto">
          <a:xfrm>
            <a:off x="7502535" y="79859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/>
            </a:r>
            <a:b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09-13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>
          <a:xfrm flipV="1">
            <a:off x="7093834" y="2719421"/>
            <a:ext cx="1599710" cy="1263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"/>
          <p:cNvSpPr>
            <a:spLocks noChangeAspect="1"/>
          </p:cNvSpPr>
          <p:nvPr/>
        </p:nvSpPr>
        <p:spPr bwMode="auto">
          <a:xfrm>
            <a:off x="4295333" y="2830047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1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3</a:t>
            </a:r>
            <a:r>
              <a:rPr lang="uk-UA" sz="1000" b="1" dirty="0">
                <a:solidFill>
                  <a:srgbClr val="000000"/>
                </a:solidFill>
                <a:cs typeface="Arial"/>
              </a:rPr>
              <a:t>-1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4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3" name="Oval 6"/>
          <p:cNvSpPr>
            <a:spLocks/>
          </p:cNvSpPr>
          <p:nvPr/>
        </p:nvSpPr>
        <p:spPr bwMode="auto">
          <a:xfrm>
            <a:off x="2612615" y="2760020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0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3</a:t>
            </a:r>
            <a:r>
              <a:rPr lang="uk-UA" sz="1000" b="1" dirty="0">
                <a:solidFill>
                  <a:srgbClr val="000000"/>
                </a:solidFill>
                <a:cs typeface="Arial"/>
              </a:rPr>
              <a:t>-1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2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4" name="Oval 6"/>
          <p:cNvSpPr>
            <a:spLocks/>
          </p:cNvSpPr>
          <p:nvPr/>
        </p:nvSpPr>
        <p:spPr bwMode="auto">
          <a:xfrm>
            <a:off x="6044309" y="657469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1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6</a:t>
            </a:r>
            <a:r>
              <a:rPr lang="uk-UA" sz="1000" b="1" dirty="0">
                <a:solidFill>
                  <a:srgbClr val="000000"/>
                </a:solidFill>
                <a:cs typeface="Arial"/>
              </a:rPr>
              <a:t>-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18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5" name="Oval 6"/>
          <p:cNvSpPr>
            <a:spLocks/>
          </p:cNvSpPr>
          <p:nvPr/>
        </p:nvSpPr>
        <p:spPr bwMode="auto">
          <a:xfrm>
            <a:off x="6058914" y="2574741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en-US" sz="1000" b="1" dirty="0">
                <a:solidFill>
                  <a:srgbClr val="000000"/>
                </a:solidFill>
                <a:cs typeface="Arial"/>
              </a:rPr>
              <a:t>15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9" name="Трапеция 86"/>
          <p:cNvSpPr/>
          <p:nvPr/>
        </p:nvSpPr>
        <p:spPr>
          <a:xfrm>
            <a:off x="3490346" y="2526061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Oval 8"/>
          <p:cNvSpPr>
            <a:spLocks/>
          </p:cNvSpPr>
          <p:nvPr/>
        </p:nvSpPr>
        <p:spPr bwMode="auto">
          <a:xfrm>
            <a:off x="8182725" y="80094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 smtClean="0">
                <a:solidFill>
                  <a:prstClr val="white"/>
                </a:solidFill>
                <a:cs typeface="Arial"/>
              </a:rPr>
              <a:t>01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5" name="Oval 8"/>
          <p:cNvSpPr>
            <a:spLocks/>
          </p:cNvSpPr>
          <p:nvPr/>
        </p:nvSpPr>
        <p:spPr bwMode="auto">
          <a:xfrm>
            <a:off x="1178609" y="6341040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9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2" name="Oval 8"/>
          <p:cNvSpPr>
            <a:spLocks/>
          </p:cNvSpPr>
          <p:nvPr/>
        </p:nvSpPr>
        <p:spPr bwMode="auto">
          <a:xfrm>
            <a:off x="8062280" y="251345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5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xmlns="" id="{38FB95FC-F85C-4EFC-AC8F-85BDBE7B1C29}"/>
              </a:ext>
            </a:extLst>
          </p:cNvPr>
          <p:cNvSpPr txBox="1"/>
          <p:nvPr/>
        </p:nvSpPr>
        <p:spPr>
          <a:xfrm>
            <a:off x="195273" y="5382930"/>
            <a:ext cx="1100138" cy="505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uk-UA" sz="1600" dirty="0" smtClean="0"/>
              <a:t>Коксовий</a:t>
            </a:r>
            <a:r>
              <a:rPr lang="en-US" sz="1600" dirty="0" smtClean="0"/>
              <a:t> </a:t>
            </a:r>
            <a:br>
              <a:rPr lang="en-US" sz="1600" dirty="0" smtClean="0"/>
            </a:br>
            <a:r>
              <a:rPr lang="uk-UA" sz="1600" dirty="0" smtClean="0"/>
              <a:t>дріб</a:t>
            </a:r>
            <a:r>
              <a:rPr lang="en-US" sz="1600" dirty="0" smtClean="0"/>
              <a:t>’</a:t>
            </a:r>
            <a:r>
              <a:rPr lang="uk-UA" sz="1600" dirty="0" err="1" smtClean="0"/>
              <a:t>язок</a:t>
            </a:r>
            <a:endParaRPr lang="en-US" sz="1600" dirty="0"/>
          </a:p>
        </p:txBody>
      </p:sp>
      <p:sp>
        <p:nvSpPr>
          <p:cNvPr id="157" name="Oval 8">
            <a:extLst>
              <a:ext uri="{FF2B5EF4-FFF2-40B4-BE49-F238E27FC236}">
                <a16:creationId xmlns:a16="http://schemas.microsoft.com/office/drawing/2014/main" xmlns="" id="{EEF5385C-2192-4A4E-82D3-891A79E59C4C}"/>
              </a:ext>
            </a:extLst>
          </p:cNvPr>
          <p:cNvSpPr>
            <a:spLocks/>
          </p:cNvSpPr>
          <p:nvPr/>
        </p:nvSpPr>
        <p:spPr bwMode="auto">
          <a:xfrm>
            <a:off x="1165193" y="493671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ru-RU" sz="1000" b="1" dirty="0" smtClean="0">
                <a:solidFill>
                  <a:prstClr val="white"/>
                </a:solidFill>
                <a:cs typeface="Arial"/>
              </a:rPr>
              <a:t>3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CF22E3D3-DCED-467C-8769-942029816B34}"/>
              </a:ext>
            </a:extLst>
          </p:cNvPr>
          <p:cNvSpPr txBox="1"/>
          <p:nvPr/>
        </p:nvSpPr>
        <p:spPr>
          <a:xfrm>
            <a:off x="97745" y="4945291"/>
            <a:ext cx="1056443" cy="505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uk-UA" sz="1600" dirty="0" smtClean="0"/>
              <a:t>Коксовий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uk-UA" sz="1600" dirty="0" smtClean="0"/>
              <a:t>горіх</a:t>
            </a:r>
            <a:endParaRPr lang="en-US" sz="1600" dirty="0"/>
          </a:p>
        </p:txBody>
      </p:sp>
      <p:cxnSp>
        <p:nvCxnSpPr>
          <p:cNvPr id="159" name="Straight Connector 57">
            <a:extLst>
              <a:ext uri="{FF2B5EF4-FFF2-40B4-BE49-F238E27FC236}">
                <a16:creationId xmlns:a16="http://schemas.microsoft.com/office/drawing/2014/main" xmlns="" id="{7DAB8BF8-85EE-4180-B6D2-967BD0AEDFA6}"/>
              </a:ext>
            </a:extLst>
          </p:cNvPr>
          <p:cNvCxnSpPr>
            <a:cxnSpLocks/>
          </p:cNvCxnSpPr>
          <p:nvPr/>
        </p:nvCxnSpPr>
        <p:spPr>
          <a:xfrm flipV="1">
            <a:off x="2716415" y="4339397"/>
            <a:ext cx="376035" cy="499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0" name="Group 189"/>
          <p:cNvGrpSpPr/>
          <p:nvPr/>
        </p:nvGrpSpPr>
        <p:grpSpPr>
          <a:xfrm>
            <a:off x="2713434" y="5032107"/>
            <a:ext cx="1907596" cy="396000"/>
            <a:chOff x="2186384" y="6150535"/>
            <a:chExt cx="1907596" cy="396000"/>
          </a:xfrm>
        </p:grpSpPr>
        <p:cxnSp>
          <p:nvCxnSpPr>
            <p:cNvPr id="158" name="Straight Connector 57">
              <a:extLst>
                <a:ext uri="{FF2B5EF4-FFF2-40B4-BE49-F238E27FC236}">
                  <a16:creationId xmlns:a16="http://schemas.microsoft.com/office/drawing/2014/main" xmlns="" id="{715A2F91-83AC-4117-9352-16957B1D40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86384" y="6346825"/>
              <a:ext cx="442516" cy="5393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Oval 8">
              <a:extLst>
                <a:ext uri="{FF2B5EF4-FFF2-40B4-BE49-F238E27FC236}">
                  <a16:creationId xmlns:a16="http://schemas.microsoft.com/office/drawing/2014/main" xmlns="" id="{49F91AA0-922A-4732-83EA-098E4A54B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092" y="6150535"/>
              <a:ext cx="396000" cy="396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1000" b="1" dirty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en-US" sz="1000" b="1" dirty="0" smtClean="0">
                  <a:solidFill>
                    <a:prstClr val="white"/>
                  </a:solidFill>
                  <a:cs typeface="Arial"/>
                </a:rPr>
                <a:t>0</a:t>
              </a:r>
              <a:r>
                <a:rPr lang="ru-RU" sz="1000" b="1" dirty="0" smtClean="0">
                  <a:solidFill>
                    <a:prstClr val="white"/>
                  </a:solidFill>
                  <a:cs typeface="Arial"/>
                </a:rPr>
                <a:t>8</a:t>
              </a:r>
              <a:endParaRPr lang="nn-NO" sz="1000" dirty="0">
                <a:solidFill>
                  <a:prstClr val="white"/>
                </a:solidFill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xmlns="" id="{D5DAF2C0-9524-4866-A5EF-CC3486D95930}"/>
                </a:ext>
              </a:extLst>
            </p:cNvPr>
            <p:cNvSpPr txBox="1"/>
            <p:nvPr/>
          </p:nvSpPr>
          <p:spPr>
            <a:xfrm>
              <a:off x="2831968" y="6172897"/>
              <a:ext cx="12620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/>
                <a:t>Руда зал</a:t>
              </a:r>
              <a:r>
                <a:rPr lang="uk-UA" sz="1600" dirty="0" err="1" smtClean="0"/>
                <a:t>ізна</a:t>
              </a:r>
              <a:endParaRPr lang="en-US" sz="1600" dirty="0"/>
            </a:p>
          </p:txBody>
        </p:sp>
      </p:grpSp>
      <p:cxnSp>
        <p:nvCxnSpPr>
          <p:cNvPr id="160" name="Straight Connector 57">
            <a:extLst>
              <a:ext uri="{FF2B5EF4-FFF2-40B4-BE49-F238E27FC236}">
                <a16:creationId xmlns:a16="http://schemas.microsoft.com/office/drawing/2014/main" xmlns="" id="{BE9EFCDA-2594-4E26-AF1B-5AC24CC29EF1}"/>
              </a:ext>
            </a:extLst>
          </p:cNvPr>
          <p:cNvCxnSpPr>
            <a:cxnSpLocks/>
          </p:cNvCxnSpPr>
          <p:nvPr/>
        </p:nvCxnSpPr>
        <p:spPr>
          <a:xfrm>
            <a:off x="3368309" y="4053311"/>
            <a:ext cx="720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Oval 8">
            <a:extLst>
              <a:ext uri="{FF2B5EF4-FFF2-40B4-BE49-F238E27FC236}">
                <a16:creationId xmlns:a16="http://schemas.microsoft.com/office/drawing/2014/main" xmlns="" id="{CB5435CB-A803-4327-8F61-51E5AF4CBF8F}"/>
              </a:ext>
            </a:extLst>
          </p:cNvPr>
          <p:cNvSpPr>
            <a:spLocks/>
          </p:cNvSpPr>
          <p:nvPr/>
        </p:nvSpPr>
        <p:spPr bwMode="auto">
          <a:xfrm>
            <a:off x="2977526" y="4590155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ru-RU" sz="1000" b="1" dirty="0" smtClean="0">
                <a:solidFill>
                  <a:prstClr val="white"/>
                </a:solidFill>
                <a:cs typeface="Arial"/>
              </a:rPr>
              <a:t>7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535BC0D8-503D-4252-9146-ED34938F01A6}"/>
              </a:ext>
            </a:extLst>
          </p:cNvPr>
          <p:cNvSpPr txBox="1"/>
          <p:nvPr/>
        </p:nvSpPr>
        <p:spPr>
          <a:xfrm>
            <a:off x="3397027" y="4631909"/>
            <a:ext cx="23037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Агломерат марганцевий</a:t>
            </a:r>
            <a:endParaRPr lang="en-US" sz="1600" dirty="0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B0C84888-606E-4750-8274-0B6EA964EE7A}"/>
              </a:ext>
            </a:extLst>
          </p:cNvPr>
          <p:cNvSpPr txBox="1"/>
          <p:nvPr/>
        </p:nvSpPr>
        <p:spPr>
          <a:xfrm>
            <a:off x="4864759" y="114706"/>
            <a:ext cx="82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Щебінь</a:t>
            </a:r>
            <a:endParaRPr lang="en-US" sz="1600" dirty="0"/>
          </a:p>
        </p:txBody>
      </p:sp>
      <p:sp>
        <p:nvSpPr>
          <p:cNvPr id="165" name="Oval 8">
            <a:extLst>
              <a:ext uri="{FF2B5EF4-FFF2-40B4-BE49-F238E27FC236}">
                <a16:creationId xmlns:a16="http://schemas.microsoft.com/office/drawing/2014/main" xmlns="" id="{E28BAE5E-F905-4286-A957-C203EBFFEEE1}"/>
              </a:ext>
            </a:extLst>
          </p:cNvPr>
          <p:cNvSpPr>
            <a:spLocks/>
          </p:cNvSpPr>
          <p:nvPr/>
        </p:nvSpPr>
        <p:spPr bwMode="auto">
          <a:xfrm>
            <a:off x="4674960" y="538390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22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7" name="Oval 97">
            <a:extLst>
              <a:ext uri="{FF2B5EF4-FFF2-40B4-BE49-F238E27FC236}">
                <a16:creationId xmlns:a16="http://schemas.microsoft.com/office/drawing/2014/main" xmlns="" id="{4E659B6B-B530-49EC-99A2-2FF232EC2C51}"/>
              </a:ext>
            </a:extLst>
          </p:cNvPr>
          <p:cNvSpPr>
            <a:spLocks/>
          </p:cNvSpPr>
          <p:nvPr/>
        </p:nvSpPr>
        <p:spPr bwMode="auto">
          <a:xfrm>
            <a:off x="4668152" y="103093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r>
              <a:rPr lang="ru-RU" sz="100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2</a:t>
            </a:r>
            <a:r>
              <a:rPr lang="uk-UA" sz="100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-03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437" y="727536"/>
            <a:ext cx="684253" cy="31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2" name="Group 191"/>
          <p:cNvGrpSpPr/>
          <p:nvPr/>
        </p:nvGrpSpPr>
        <p:grpSpPr>
          <a:xfrm>
            <a:off x="197325" y="905079"/>
            <a:ext cx="1456710" cy="923330"/>
            <a:chOff x="-1006328" y="5959210"/>
            <a:chExt cx="1456710" cy="923330"/>
          </a:xfrm>
        </p:grpSpPr>
        <p:sp>
          <p:nvSpPr>
            <p:cNvPr id="123" name="TextBox 122"/>
            <p:cNvSpPr txBox="1"/>
            <p:nvPr/>
          </p:nvSpPr>
          <p:spPr>
            <a:xfrm>
              <a:off x="-1006328" y="5959210"/>
              <a:ext cx="1456710" cy="9233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uk-UA" dirty="0"/>
                <a:t>Лабораторія</a:t>
              </a:r>
            </a:p>
            <a:p>
              <a:endParaRPr lang="uk-UA" dirty="0"/>
            </a:p>
            <a:p>
              <a:endParaRPr lang="en-US" dirty="0"/>
            </a:p>
          </p:txBody>
        </p:sp>
        <p:sp>
          <p:nvSpPr>
            <p:cNvPr id="134" name="Oval 133"/>
            <p:cNvSpPr>
              <a:spLocks/>
            </p:cNvSpPr>
            <p:nvPr/>
          </p:nvSpPr>
          <p:spPr bwMode="auto">
            <a:xfrm>
              <a:off x="-486906" y="6398401"/>
              <a:ext cx="396000" cy="382823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 anchorCtr="0" upright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1000" dirty="0" smtClean="0">
                  <a:ln w="9525">
                    <a:solidFill>
                      <a:prstClr val="black"/>
                    </a:solidFill>
                  </a:ln>
                  <a:solidFill>
                    <a:srgbClr val="000000"/>
                  </a:solidFill>
                  <a:cs typeface="Arial"/>
                </a:rPr>
                <a:t>ЗВТ</a:t>
              </a:r>
              <a:r>
                <a:rPr lang="en-US" sz="1000" dirty="0" smtClean="0">
                  <a:ln w="9525">
                    <a:solidFill>
                      <a:prstClr val="black"/>
                    </a:solidFill>
                  </a:ln>
                  <a:solidFill>
                    <a:srgbClr val="000000"/>
                  </a:solidFill>
                  <a:cs typeface="Arial"/>
                </a:rPr>
                <a:t>33</a:t>
              </a:r>
              <a:endParaRPr lang="nn-NO" sz="1000" dirty="0">
                <a:ln w="9525">
                  <a:solidFill>
                    <a:prstClr val="black"/>
                  </a:solidFill>
                </a:ln>
                <a:solidFill>
                  <a:prstClr val="black"/>
                </a:solidFill>
              </a:endParaRPr>
            </a:p>
          </p:txBody>
        </p:sp>
      </p:grpSp>
      <p:sp>
        <p:nvSpPr>
          <p:cNvPr id="174" name="Трапеция 86"/>
          <p:cNvSpPr/>
          <p:nvPr/>
        </p:nvSpPr>
        <p:spPr>
          <a:xfrm>
            <a:off x="3582038" y="2602247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Трапеция 86"/>
          <p:cNvSpPr/>
          <p:nvPr/>
        </p:nvSpPr>
        <p:spPr>
          <a:xfrm>
            <a:off x="1910930" y="2639472"/>
            <a:ext cx="202579" cy="672026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Трапеция 86"/>
          <p:cNvSpPr/>
          <p:nvPr/>
        </p:nvSpPr>
        <p:spPr>
          <a:xfrm>
            <a:off x="5198589" y="2554851"/>
            <a:ext cx="176777" cy="70195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Oval 213"/>
          <p:cNvSpPr>
            <a:spLocks noChangeAspect="1"/>
          </p:cNvSpPr>
          <p:nvPr/>
        </p:nvSpPr>
        <p:spPr bwMode="auto">
          <a:xfrm>
            <a:off x="3337118" y="2663082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ТВ</a:t>
            </a:r>
            <a:endParaRPr lang="en-US" sz="1000" b="1" dirty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03-0</a:t>
            </a:r>
            <a:r>
              <a:rPr lang="en-US" sz="1000" b="1" dirty="0">
                <a:solidFill>
                  <a:prstClr val="black"/>
                </a:solidFill>
              </a:rPr>
              <a:t>5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78" name="Трапеция 86"/>
          <p:cNvSpPr/>
          <p:nvPr/>
        </p:nvSpPr>
        <p:spPr>
          <a:xfrm>
            <a:off x="5286977" y="2591931"/>
            <a:ext cx="176777" cy="70195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Трапеция 86"/>
          <p:cNvSpPr/>
          <p:nvPr/>
        </p:nvSpPr>
        <p:spPr>
          <a:xfrm>
            <a:off x="6685855" y="2377055"/>
            <a:ext cx="238268" cy="816978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Oval 8">
            <a:extLst>
              <a:ext uri="{FF2B5EF4-FFF2-40B4-BE49-F238E27FC236}">
                <a16:creationId xmlns:a16="http://schemas.microsoft.com/office/drawing/2014/main" xmlns="" id="{69B1EF9F-510F-474F-9CB6-C1A4E3CEB65A}"/>
              </a:ext>
            </a:extLst>
          </p:cNvPr>
          <p:cNvSpPr>
            <a:spLocks/>
          </p:cNvSpPr>
          <p:nvPr/>
        </p:nvSpPr>
        <p:spPr bwMode="auto">
          <a:xfrm>
            <a:off x="1182426" y="543142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ru-RU" sz="1000" b="1" dirty="0" smtClean="0">
                <a:solidFill>
                  <a:prstClr val="white"/>
                </a:solidFill>
                <a:cs typeface="Arial"/>
              </a:rPr>
              <a:t>4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2EED57E0-0784-4E08-AE86-32776FF8BDF0}"/>
              </a:ext>
            </a:extLst>
          </p:cNvPr>
          <p:cNvSpPr txBox="1"/>
          <p:nvPr/>
        </p:nvSpPr>
        <p:spPr>
          <a:xfrm>
            <a:off x="201520" y="5962295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Антрацит</a:t>
            </a:r>
            <a:endParaRPr lang="en-US" sz="1600" dirty="0"/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E002E125-5573-4CF9-84A5-801F22D64DC3}"/>
              </a:ext>
            </a:extLst>
          </p:cNvPr>
          <p:cNvSpPr txBox="1"/>
          <p:nvPr/>
        </p:nvSpPr>
        <p:spPr>
          <a:xfrm>
            <a:off x="3359688" y="5527585"/>
            <a:ext cx="161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Стружка сталева</a:t>
            </a:r>
            <a:endParaRPr lang="en-US" sz="1600" dirty="0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xmlns="" id="{FE05A013-859D-4888-85D3-D5AC3520E199}"/>
              </a:ext>
            </a:extLst>
          </p:cNvPr>
          <p:cNvSpPr txBox="1"/>
          <p:nvPr/>
        </p:nvSpPr>
        <p:spPr>
          <a:xfrm>
            <a:off x="3352534" y="5895697"/>
            <a:ext cx="1300163" cy="483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sz="1600" dirty="0" smtClean="0"/>
              <a:t>Тріска </a:t>
            </a:r>
            <a:br>
              <a:rPr lang="uk-UA" sz="1600" dirty="0" smtClean="0"/>
            </a:br>
            <a:r>
              <a:rPr lang="uk-UA" sz="1600" dirty="0" smtClean="0"/>
              <a:t>технологічна</a:t>
            </a:r>
            <a:endParaRPr lang="ru-RU" sz="1600" dirty="0"/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xmlns="" id="{0BD9FF57-B786-4C4C-A1BB-6FE8CB915F86}"/>
              </a:ext>
            </a:extLst>
          </p:cNvPr>
          <p:cNvSpPr txBox="1"/>
          <p:nvPr/>
        </p:nvSpPr>
        <p:spPr>
          <a:xfrm>
            <a:off x="4038411" y="3880726"/>
            <a:ext cx="22210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Електроди </a:t>
            </a:r>
            <a:r>
              <a:rPr lang="uk-UA" sz="1600" dirty="0" err="1" smtClean="0"/>
              <a:t>зграфітовані</a:t>
            </a:r>
            <a:endParaRPr lang="en-US" sz="1600" dirty="0"/>
          </a:p>
        </p:txBody>
      </p:sp>
      <p:grpSp>
        <p:nvGrpSpPr>
          <p:cNvPr id="150" name="Group 149"/>
          <p:cNvGrpSpPr/>
          <p:nvPr/>
        </p:nvGrpSpPr>
        <p:grpSpPr>
          <a:xfrm>
            <a:off x="266700" y="4424408"/>
            <a:ext cx="2032000" cy="483081"/>
            <a:chOff x="3911600" y="6284958"/>
            <a:chExt cx="2032000" cy="483081"/>
          </a:xfrm>
        </p:grpSpPr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xmlns="" id="{CF22E3D3-DCED-467C-8769-942029816B34}"/>
                </a:ext>
              </a:extLst>
            </p:cNvPr>
            <p:cNvSpPr txBox="1"/>
            <p:nvPr/>
          </p:nvSpPr>
          <p:spPr>
            <a:xfrm>
              <a:off x="3911600" y="6284958"/>
              <a:ext cx="912429" cy="483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uk-UA" sz="1600" dirty="0" smtClean="0"/>
                <a:t>Кокс</a:t>
              </a:r>
              <a:r>
                <a:rPr lang="en-US" sz="1600" dirty="0" smtClean="0"/>
                <a:t> </a:t>
              </a:r>
              <a:r>
                <a:rPr lang="ru-RU" sz="1600" dirty="0" smtClean="0"/>
                <a:t/>
              </a:r>
              <a:br>
                <a:rPr lang="ru-RU" sz="1600" dirty="0" smtClean="0"/>
              </a:br>
              <a:r>
                <a:rPr lang="ru-RU" sz="1600" dirty="0" err="1" smtClean="0"/>
                <a:t>валовий</a:t>
              </a:r>
              <a:endParaRPr lang="en-US" sz="1600" dirty="0"/>
            </a:p>
          </p:txBody>
        </p:sp>
        <p:cxnSp>
          <p:nvCxnSpPr>
            <p:cNvPr id="188" name="Straight Connector 57">
              <a:extLst>
                <a:ext uri="{FF2B5EF4-FFF2-40B4-BE49-F238E27FC236}">
                  <a16:creationId xmlns:a16="http://schemas.microsoft.com/office/drawing/2014/main" xmlns="" id="{73343D44-D460-4DF4-ACFB-07C6ECABC0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60950" y="6534150"/>
              <a:ext cx="882650" cy="17464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Oval 8">
              <a:extLst>
                <a:ext uri="{FF2B5EF4-FFF2-40B4-BE49-F238E27FC236}">
                  <a16:creationId xmlns:a16="http://schemas.microsoft.com/office/drawing/2014/main" xmlns="" id="{E156A507-2E03-4F0D-8F76-8FE25BDDF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985" y="6348736"/>
              <a:ext cx="396000" cy="396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1000" b="1" dirty="0" smtClean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ru-RU" sz="1000" b="1" dirty="0" smtClean="0">
                  <a:solidFill>
                    <a:prstClr val="white"/>
                  </a:solidFill>
                  <a:cs typeface="Arial"/>
                </a:rPr>
                <a:t>02</a:t>
              </a:r>
              <a:endParaRPr lang="nn-NO" sz="100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204" name="Straight Arrow Connector 203">
            <a:extLst>
              <a:ext uri="{FF2B5EF4-FFF2-40B4-BE49-F238E27FC236}">
                <a16:creationId xmlns:a16="http://schemas.microsoft.com/office/drawing/2014/main" xmlns="" id="{AFFDA229-3512-4C7B-A786-72A8118038B8}"/>
              </a:ext>
            </a:extLst>
          </p:cNvPr>
          <p:cNvCxnSpPr>
            <a:cxnSpLocks/>
          </p:cNvCxnSpPr>
          <p:nvPr/>
        </p:nvCxnSpPr>
        <p:spPr>
          <a:xfrm flipH="1" flipV="1">
            <a:off x="3390944" y="225629"/>
            <a:ext cx="14163" cy="1991137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Box 204">
            <a:extLst>
              <a:ext uri="{FF2B5EF4-FFF2-40B4-BE49-F238E27FC236}">
                <a16:creationId xmlns:a16="http://schemas.microsoft.com/office/drawing/2014/main" xmlns="" id="{BF1C38AB-3697-4A1C-B1F7-C460A97A21D3}"/>
              </a:ext>
            </a:extLst>
          </p:cNvPr>
          <p:cNvSpPr txBox="1"/>
          <p:nvPr/>
        </p:nvSpPr>
        <p:spPr>
          <a:xfrm>
            <a:off x="3531903" y="78387"/>
            <a:ext cx="1242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Матеріал абразивний</a:t>
            </a:r>
            <a:endParaRPr lang="en-US" sz="1600" dirty="0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xmlns="" id="{44C0241E-DE84-4199-A180-9C9CD3E4592F}"/>
              </a:ext>
            </a:extLst>
          </p:cNvPr>
          <p:cNvSpPr>
            <a:spLocks/>
          </p:cNvSpPr>
          <p:nvPr/>
        </p:nvSpPr>
        <p:spPr bwMode="auto">
          <a:xfrm>
            <a:off x="3193891" y="868129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r>
              <a:rPr lang="ru-RU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2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-03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07" name="Oval 8">
            <a:extLst>
              <a:ext uri="{FF2B5EF4-FFF2-40B4-BE49-F238E27FC236}">
                <a16:creationId xmlns:a16="http://schemas.microsoft.com/office/drawing/2014/main" xmlns="" id="{5A58B486-C2D7-4CB8-9334-4F3A4093ACE0}"/>
              </a:ext>
            </a:extLst>
          </p:cNvPr>
          <p:cNvSpPr>
            <a:spLocks/>
          </p:cNvSpPr>
          <p:nvPr/>
        </p:nvSpPr>
        <p:spPr bwMode="auto">
          <a:xfrm>
            <a:off x="3191546" y="40850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23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869F3335-773A-4304-9495-3B3793112476}"/>
              </a:ext>
            </a:extLst>
          </p:cNvPr>
          <p:cNvSpPr txBox="1"/>
          <p:nvPr/>
        </p:nvSpPr>
        <p:spPr>
          <a:xfrm>
            <a:off x="6051233" y="1423395"/>
            <a:ext cx="1376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Флюси </a:t>
            </a:r>
            <a:br>
              <a:rPr lang="uk-UA" sz="1600" dirty="0" smtClean="0"/>
            </a:br>
            <a:r>
              <a:rPr lang="uk-UA" sz="1600" dirty="0" smtClean="0"/>
              <a:t>зварювальні</a:t>
            </a:r>
            <a:endParaRPr lang="en-US" sz="1600" dirty="0"/>
          </a:p>
        </p:txBody>
      </p: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xmlns="" id="{17674957-31AC-4867-A80B-C81D729D2964}"/>
              </a:ext>
            </a:extLst>
          </p:cNvPr>
          <p:cNvCxnSpPr>
            <a:cxnSpLocks/>
          </p:cNvCxnSpPr>
          <p:nvPr/>
        </p:nvCxnSpPr>
        <p:spPr>
          <a:xfrm>
            <a:off x="5267325" y="1724025"/>
            <a:ext cx="942023" cy="2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Oval 8">
            <a:extLst>
              <a:ext uri="{FF2B5EF4-FFF2-40B4-BE49-F238E27FC236}">
                <a16:creationId xmlns:a16="http://schemas.microsoft.com/office/drawing/2014/main" xmlns="" id="{574B5C61-466C-4F80-A03B-DEEDF0960E23}"/>
              </a:ext>
            </a:extLst>
          </p:cNvPr>
          <p:cNvSpPr>
            <a:spLocks/>
          </p:cNvSpPr>
          <p:nvPr/>
        </p:nvSpPr>
        <p:spPr bwMode="auto">
          <a:xfrm>
            <a:off x="5655634" y="1525082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20</a:t>
            </a:r>
            <a:endParaRPr lang="nn-NO" sz="1000" dirty="0">
              <a:solidFill>
                <a:prstClr val="white"/>
              </a:solidFill>
            </a:endParaRPr>
          </a:p>
        </p:txBody>
      </p:sp>
      <p:cxnSp>
        <p:nvCxnSpPr>
          <p:cNvPr id="213" name="Straight Arrow Connector 212">
            <a:extLst>
              <a:ext uri="{FF2B5EF4-FFF2-40B4-BE49-F238E27FC236}">
                <a16:creationId xmlns:a16="http://schemas.microsoft.com/office/drawing/2014/main" xmlns="" id="{8A022356-A761-49AC-86EC-244C2EECFC89}"/>
              </a:ext>
            </a:extLst>
          </p:cNvPr>
          <p:cNvCxnSpPr>
            <a:cxnSpLocks/>
          </p:cNvCxnSpPr>
          <p:nvPr/>
        </p:nvCxnSpPr>
        <p:spPr>
          <a:xfrm flipH="1" flipV="1">
            <a:off x="5258734" y="1856843"/>
            <a:ext cx="6686" cy="351052"/>
          </a:xfrm>
          <a:prstGeom prst="straightConnector1">
            <a:avLst/>
          </a:prstGeom>
          <a:ln w="254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xmlns="" id="{AD114D96-7399-42F1-B512-4EB71B4A4FAC}"/>
              </a:ext>
            </a:extLst>
          </p:cNvPr>
          <p:cNvSpPr txBox="1"/>
          <p:nvPr/>
        </p:nvSpPr>
        <p:spPr>
          <a:xfrm>
            <a:off x="7695206" y="2955630"/>
            <a:ext cx="1448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smtClean="0"/>
              <a:t>Феромарганець </a:t>
            </a:r>
            <a:br>
              <a:rPr lang="uk-UA" sz="1400" dirty="0" smtClean="0"/>
            </a:br>
            <a:r>
              <a:rPr lang="uk-UA" sz="1400" dirty="0" smtClean="0"/>
              <a:t>ФМн78</a:t>
            </a:r>
            <a:endParaRPr lang="en-US" sz="1400" dirty="0"/>
          </a:p>
        </p:txBody>
      </p: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xmlns="" id="{2592CDDA-4C32-4E85-B232-A6F9196AD8A6}"/>
              </a:ext>
            </a:extLst>
          </p:cNvPr>
          <p:cNvCxnSpPr>
            <a:cxnSpLocks/>
          </p:cNvCxnSpPr>
          <p:nvPr/>
        </p:nvCxnSpPr>
        <p:spPr>
          <a:xfrm>
            <a:off x="7352339" y="3480357"/>
            <a:ext cx="1353511" cy="1531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Oval 8">
            <a:extLst>
              <a:ext uri="{FF2B5EF4-FFF2-40B4-BE49-F238E27FC236}">
                <a16:creationId xmlns:a16="http://schemas.microsoft.com/office/drawing/2014/main" xmlns="" id="{C9A27218-F1D3-4A56-B397-9FD7DA81B18E}"/>
              </a:ext>
            </a:extLst>
          </p:cNvPr>
          <p:cNvSpPr>
            <a:spLocks/>
          </p:cNvSpPr>
          <p:nvPr/>
        </p:nvSpPr>
        <p:spPr bwMode="auto">
          <a:xfrm>
            <a:off x="8090194" y="329599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6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xmlns="" id="{82C6B7D1-E7EB-4DB1-A1D9-E34F8D841A25}"/>
              </a:ext>
            </a:extLst>
          </p:cNvPr>
          <p:cNvSpPr txBox="1"/>
          <p:nvPr/>
        </p:nvSpPr>
        <p:spPr>
          <a:xfrm>
            <a:off x="7695206" y="3721768"/>
            <a:ext cx="1448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smtClean="0"/>
              <a:t>Феромарганець </a:t>
            </a:r>
            <a:br>
              <a:rPr lang="uk-UA" sz="1400" dirty="0" smtClean="0"/>
            </a:br>
            <a:r>
              <a:rPr lang="uk-UA" sz="1400" dirty="0" smtClean="0"/>
              <a:t>ФМн88</a:t>
            </a:r>
            <a:endParaRPr lang="en-US" sz="1400" dirty="0"/>
          </a:p>
        </p:txBody>
      </p: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xmlns="" id="{59456004-3FE6-4460-A1DD-C4C4ACA93250}"/>
              </a:ext>
            </a:extLst>
          </p:cNvPr>
          <p:cNvCxnSpPr>
            <a:cxnSpLocks/>
          </p:cNvCxnSpPr>
          <p:nvPr/>
        </p:nvCxnSpPr>
        <p:spPr>
          <a:xfrm flipV="1">
            <a:off x="7359794" y="4218502"/>
            <a:ext cx="1336700" cy="1873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Oval 8">
            <a:extLst>
              <a:ext uri="{FF2B5EF4-FFF2-40B4-BE49-F238E27FC236}">
                <a16:creationId xmlns:a16="http://schemas.microsoft.com/office/drawing/2014/main" xmlns="" id="{BFAD6524-1FE3-4CA6-9614-F7D5203A24D9}"/>
              </a:ext>
            </a:extLst>
          </p:cNvPr>
          <p:cNvSpPr>
            <a:spLocks/>
          </p:cNvSpPr>
          <p:nvPr/>
        </p:nvSpPr>
        <p:spPr bwMode="auto">
          <a:xfrm>
            <a:off x="8089040" y="402050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7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xmlns="" id="{204F447A-871C-4A56-977A-64F223228D23}"/>
              </a:ext>
            </a:extLst>
          </p:cNvPr>
          <p:cNvSpPr txBox="1"/>
          <p:nvPr/>
        </p:nvSpPr>
        <p:spPr>
          <a:xfrm>
            <a:off x="7551724" y="1540107"/>
            <a:ext cx="1576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smtClean="0"/>
              <a:t>Феросиліцій ФС45</a:t>
            </a:r>
            <a:endParaRPr lang="en-US" sz="1400" dirty="0"/>
          </a:p>
        </p:txBody>
      </p:sp>
      <p:cxnSp>
        <p:nvCxnSpPr>
          <p:cNvPr id="244" name="Straight Arrow Connector 243">
            <a:extLst>
              <a:ext uri="{FF2B5EF4-FFF2-40B4-BE49-F238E27FC236}">
                <a16:creationId xmlns:a16="http://schemas.microsoft.com/office/drawing/2014/main" xmlns="" id="{88492AD8-8F2E-4E07-AEFA-C973C56AEC3B}"/>
              </a:ext>
            </a:extLst>
          </p:cNvPr>
          <p:cNvCxnSpPr>
            <a:cxnSpLocks/>
          </p:cNvCxnSpPr>
          <p:nvPr/>
        </p:nvCxnSpPr>
        <p:spPr>
          <a:xfrm>
            <a:off x="7354123" y="2002310"/>
            <a:ext cx="1332677" cy="16990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Oval 8">
            <a:extLst>
              <a:ext uri="{FF2B5EF4-FFF2-40B4-BE49-F238E27FC236}">
                <a16:creationId xmlns:a16="http://schemas.microsoft.com/office/drawing/2014/main" xmlns="" id="{34A7C020-FB9C-4894-BE7F-3BDC30CE0629}"/>
              </a:ext>
            </a:extLst>
          </p:cNvPr>
          <p:cNvSpPr>
            <a:spLocks/>
          </p:cNvSpPr>
          <p:nvPr/>
        </p:nvSpPr>
        <p:spPr bwMode="auto">
          <a:xfrm>
            <a:off x="8058444" y="182030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4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xmlns="" id="{44B79A33-9A24-4E1C-BB8C-257C5A6E8320}"/>
              </a:ext>
            </a:extLst>
          </p:cNvPr>
          <p:cNvSpPr txBox="1"/>
          <p:nvPr/>
        </p:nvSpPr>
        <p:spPr>
          <a:xfrm>
            <a:off x="7282746" y="4508917"/>
            <a:ext cx="193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err="1" smtClean="0"/>
              <a:t>Феросилікомарганець</a:t>
            </a:r>
            <a:r>
              <a:rPr lang="uk-UA" sz="1400" dirty="0" smtClean="0"/>
              <a:t> </a:t>
            </a:r>
            <a:br>
              <a:rPr lang="uk-UA" sz="1400" dirty="0" smtClean="0"/>
            </a:br>
            <a:r>
              <a:rPr lang="uk-UA" sz="1400" dirty="0" smtClean="0"/>
              <a:t>МнС17</a:t>
            </a:r>
            <a:endParaRPr lang="en-US" sz="1400" dirty="0"/>
          </a:p>
        </p:txBody>
      </p:sp>
      <p:cxnSp>
        <p:nvCxnSpPr>
          <p:cNvPr id="248" name="Straight Arrow Connector 247">
            <a:extLst>
              <a:ext uri="{FF2B5EF4-FFF2-40B4-BE49-F238E27FC236}">
                <a16:creationId xmlns:a16="http://schemas.microsoft.com/office/drawing/2014/main" xmlns="" id="{8C8D162A-CC17-4BA0-9498-562392E96792}"/>
              </a:ext>
            </a:extLst>
          </p:cNvPr>
          <p:cNvCxnSpPr>
            <a:cxnSpLocks/>
          </p:cNvCxnSpPr>
          <p:nvPr/>
        </p:nvCxnSpPr>
        <p:spPr>
          <a:xfrm flipV="1">
            <a:off x="7359794" y="4981919"/>
            <a:ext cx="1333750" cy="2542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Oval 8">
            <a:extLst>
              <a:ext uri="{FF2B5EF4-FFF2-40B4-BE49-F238E27FC236}">
                <a16:creationId xmlns:a16="http://schemas.microsoft.com/office/drawing/2014/main" xmlns="" id="{9CD34113-0633-4A26-9783-2E9A34538B0C}"/>
              </a:ext>
            </a:extLst>
          </p:cNvPr>
          <p:cNvSpPr>
            <a:spLocks/>
          </p:cNvSpPr>
          <p:nvPr/>
        </p:nvSpPr>
        <p:spPr bwMode="auto">
          <a:xfrm>
            <a:off x="8086090" y="478391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8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xmlns="" id="{F5474EEB-6275-47D7-8FF7-7866450236D9}"/>
              </a:ext>
            </a:extLst>
          </p:cNvPr>
          <p:cNvSpPr txBox="1"/>
          <p:nvPr/>
        </p:nvSpPr>
        <p:spPr>
          <a:xfrm>
            <a:off x="7234509" y="5449971"/>
            <a:ext cx="193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/>
              <a:t> </a:t>
            </a:r>
            <a:r>
              <a:rPr lang="uk-UA" sz="1400" dirty="0" err="1" smtClean="0"/>
              <a:t>Феросилікомарганець</a:t>
            </a: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smtClean="0"/>
              <a:t> МнС22</a:t>
            </a:r>
            <a:endParaRPr lang="en-US" sz="1400" dirty="0"/>
          </a:p>
        </p:txBody>
      </p:sp>
      <p:cxnSp>
        <p:nvCxnSpPr>
          <p:cNvPr id="260" name="Straight Arrow Connector 259">
            <a:extLst>
              <a:ext uri="{FF2B5EF4-FFF2-40B4-BE49-F238E27FC236}">
                <a16:creationId xmlns:a16="http://schemas.microsoft.com/office/drawing/2014/main" xmlns="" id="{3E1DA827-E1E4-4D6E-AD05-086B5321FC26}"/>
              </a:ext>
            </a:extLst>
          </p:cNvPr>
          <p:cNvCxnSpPr>
            <a:cxnSpLocks/>
          </p:cNvCxnSpPr>
          <p:nvPr/>
        </p:nvCxnSpPr>
        <p:spPr>
          <a:xfrm flipV="1">
            <a:off x="7359794" y="5945914"/>
            <a:ext cx="1321564" cy="1967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Oval 8">
            <a:extLst>
              <a:ext uri="{FF2B5EF4-FFF2-40B4-BE49-F238E27FC236}">
                <a16:creationId xmlns:a16="http://schemas.microsoft.com/office/drawing/2014/main" xmlns="" id="{E72B0923-3F49-4FBC-9056-1135534B3495}"/>
              </a:ext>
            </a:extLst>
          </p:cNvPr>
          <p:cNvSpPr>
            <a:spLocks/>
          </p:cNvSpPr>
          <p:nvPr/>
        </p:nvSpPr>
        <p:spPr bwMode="auto">
          <a:xfrm>
            <a:off x="8095145" y="5735584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</a:t>
            </a:r>
            <a:r>
              <a:rPr lang="en-US" sz="1000" dirty="0">
                <a:solidFill>
                  <a:prstClr val="white"/>
                </a:solidFill>
                <a:cs typeface="Arial"/>
              </a:rPr>
              <a:t>9</a:t>
            </a:r>
            <a:endParaRPr lang="nn-NO" sz="1000" dirty="0">
              <a:solidFill>
                <a:prstClr val="white"/>
              </a:solidFill>
            </a:endParaRPr>
          </a:p>
        </p:txBody>
      </p: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xmlns="" id="{2CE85758-B11F-49D9-BE13-4BC91AC0E746}"/>
              </a:ext>
            </a:extLst>
          </p:cNvPr>
          <p:cNvCxnSpPr>
            <a:cxnSpLocks/>
          </p:cNvCxnSpPr>
          <p:nvPr/>
        </p:nvCxnSpPr>
        <p:spPr>
          <a:xfrm flipH="1" flipV="1">
            <a:off x="7354123" y="2004640"/>
            <a:ext cx="18227" cy="4672385"/>
          </a:xfrm>
          <a:prstGeom prst="straightConnector1">
            <a:avLst/>
          </a:prstGeom>
          <a:ln w="254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xmlns="" id="{ADAB2B53-9F6D-45E3-9852-7EE1BCE57400}"/>
              </a:ext>
            </a:extLst>
          </p:cNvPr>
          <p:cNvCxnSpPr>
            <a:cxnSpLocks/>
          </p:cNvCxnSpPr>
          <p:nvPr/>
        </p:nvCxnSpPr>
        <p:spPr>
          <a:xfrm flipV="1">
            <a:off x="3692066" y="1736096"/>
            <a:ext cx="1193430" cy="12619"/>
          </a:xfrm>
          <a:prstGeom prst="straightConnector1">
            <a:avLst/>
          </a:prstGeom>
          <a:ln w="254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xmlns="" id="{87813949-C632-4616-BEDF-55A7165B0FFD}"/>
              </a:ext>
            </a:extLst>
          </p:cNvPr>
          <p:cNvCxnSpPr>
            <a:cxnSpLocks/>
          </p:cNvCxnSpPr>
          <p:nvPr/>
        </p:nvCxnSpPr>
        <p:spPr>
          <a:xfrm flipV="1">
            <a:off x="3706553" y="1736097"/>
            <a:ext cx="0" cy="480196"/>
          </a:xfrm>
          <a:prstGeom prst="straightConnector1">
            <a:avLst/>
          </a:prstGeom>
          <a:ln w="254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Блок-схема: память с прямым доступом 79"/>
          <p:cNvSpPr/>
          <p:nvPr/>
        </p:nvSpPr>
        <p:spPr>
          <a:xfrm rot="20584629">
            <a:off x="335584" y="2947528"/>
            <a:ext cx="978098" cy="199084"/>
          </a:xfrm>
          <a:prstGeom prst="flowChartMagneticDrum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61" name="Oval 6"/>
          <p:cNvSpPr>
            <a:spLocks noChangeAspect="1"/>
          </p:cNvSpPr>
          <p:nvPr/>
        </p:nvSpPr>
        <p:spPr bwMode="auto">
          <a:xfrm>
            <a:off x="577137" y="2792870"/>
            <a:ext cx="324000" cy="324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1000" b="1" dirty="0" smtClean="0">
                <a:solidFill>
                  <a:srgbClr val="000000"/>
                </a:solidFill>
                <a:cs typeface="Arial"/>
              </a:rPr>
            </a:b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01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76" name="Oval 213"/>
          <p:cNvSpPr>
            <a:spLocks noChangeAspect="1"/>
          </p:cNvSpPr>
          <p:nvPr/>
        </p:nvSpPr>
        <p:spPr bwMode="auto">
          <a:xfrm>
            <a:off x="1869965" y="2725205"/>
            <a:ext cx="324000" cy="324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ТВ</a:t>
            </a:r>
            <a:endParaRPr lang="en-US" sz="1000" b="1" dirty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en-US" sz="1000" b="1" dirty="0" smtClean="0">
                <a:solidFill>
                  <a:prstClr val="black"/>
                </a:solidFill>
              </a:rPr>
              <a:t>0</a:t>
            </a:r>
            <a:r>
              <a:rPr lang="uk-UA" sz="1000" b="1" dirty="0">
                <a:solidFill>
                  <a:prstClr val="black"/>
                </a:solidFill>
              </a:rPr>
              <a:t>2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69" name="Трапеция 86">
            <a:extLst>
              <a:ext uri="{FF2B5EF4-FFF2-40B4-BE49-F238E27FC236}">
                <a16:creationId xmlns:a16="http://schemas.microsoft.com/office/drawing/2014/main" xmlns="" id="{F08AE167-59EF-439E-8B3A-646E1AB98C4C}"/>
              </a:ext>
            </a:extLst>
          </p:cNvPr>
          <p:cNvSpPr/>
          <p:nvPr/>
        </p:nvSpPr>
        <p:spPr>
          <a:xfrm>
            <a:off x="6753266" y="358141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Трапеция 86"/>
          <p:cNvSpPr/>
          <p:nvPr/>
        </p:nvSpPr>
        <p:spPr>
          <a:xfrm>
            <a:off x="6836148" y="414816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Трапеция 86"/>
          <p:cNvSpPr/>
          <p:nvPr/>
        </p:nvSpPr>
        <p:spPr>
          <a:xfrm>
            <a:off x="6927840" y="491002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Oval 213"/>
          <p:cNvSpPr>
            <a:spLocks/>
          </p:cNvSpPr>
          <p:nvPr/>
        </p:nvSpPr>
        <p:spPr bwMode="auto">
          <a:xfrm>
            <a:off x="6688088" y="565412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ТВ</a:t>
            </a:r>
            <a:endParaRPr lang="en-US" sz="1000" b="1" dirty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en-US" sz="1000" b="1" dirty="0">
                <a:solidFill>
                  <a:prstClr val="black"/>
                </a:solidFill>
              </a:rPr>
              <a:t>06</a:t>
            </a:r>
            <a:r>
              <a:rPr lang="uk-UA" sz="1000" b="1" dirty="0">
                <a:solidFill>
                  <a:prstClr val="black"/>
                </a:solidFill>
              </a:rPr>
              <a:t>-</a:t>
            </a:r>
            <a:r>
              <a:rPr lang="en-US" sz="1000" b="1" dirty="0">
                <a:solidFill>
                  <a:prstClr val="black"/>
                </a:solidFill>
              </a:rPr>
              <a:t>08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84" name="Oval 213"/>
          <p:cNvSpPr>
            <a:spLocks noChangeAspect="1"/>
          </p:cNvSpPr>
          <p:nvPr/>
        </p:nvSpPr>
        <p:spPr bwMode="auto">
          <a:xfrm>
            <a:off x="6581764" y="2553598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ТВ</a:t>
            </a:r>
            <a:endParaRPr lang="en-US" sz="1000" b="1" dirty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en-US" sz="1000" b="1" dirty="0">
                <a:solidFill>
                  <a:prstClr val="black"/>
                </a:solidFill>
              </a:rPr>
              <a:t>11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73" name="Стрелка вверх 135"/>
          <p:cNvSpPr/>
          <p:nvPr/>
        </p:nvSpPr>
        <p:spPr>
          <a:xfrm rot="5400000">
            <a:off x="3851411" y="2732329"/>
            <a:ext cx="299861" cy="307911"/>
          </a:xfrm>
          <a:prstGeom prst="up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Стрелка вверх 135"/>
          <p:cNvSpPr/>
          <p:nvPr/>
        </p:nvSpPr>
        <p:spPr>
          <a:xfrm rot="5400000">
            <a:off x="5624301" y="2732329"/>
            <a:ext cx="299861" cy="307911"/>
          </a:xfrm>
          <a:prstGeom prst="up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44563" y="4203587"/>
            <a:ext cx="1661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Руда</a:t>
            </a:r>
            <a:r>
              <a:rPr lang="en-US" sz="1600" dirty="0" smtClean="0"/>
              <a:t> </a:t>
            </a:r>
            <a:r>
              <a:rPr lang="uk-UA" sz="1600" dirty="0" smtClean="0"/>
              <a:t>марганцева</a:t>
            </a:r>
            <a:endParaRPr lang="en-US" sz="1600" dirty="0"/>
          </a:p>
        </p:txBody>
      </p:sp>
      <p:cxnSp>
        <p:nvCxnSpPr>
          <p:cNvPr id="186" name="Straight Connector 57">
            <a:extLst>
              <a:ext uri="{FF2B5EF4-FFF2-40B4-BE49-F238E27FC236}">
                <a16:creationId xmlns:a16="http://schemas.microsoft.com/office/drawing/2014/main" xmlns="" id="{BE9EFCDA-2594-4E26-AF1B-5AC24CC29EF1}"/>
              </a:ext>
            </a:extLst>
          </p:cNvPr>
          <p:cNvCxnSpPr>
            <a:cxnSpLocks/>
          </p:cNvCxnSpPr>
          <p:nvPr/>
        </p:nvCxnSpPr>
        <p:spPr>
          <a:xfrm>
            <a:off x="2697545" y="5711018"/>
            <a:ext cx="691863" cy="489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Oval 8">
            <a:extLst>
              <a:ext uri="{FF2B5EF4-FFF2-40B4-BE49-F238E27FC236}">
                <a16:creationId xmlns:a16="http://schemas.microsoft.com/office/drawing/2014/main" xmlns="" id="{CB5435CB-A803-4327-8F61-51E5AF4CBF8F}"/>
              </a:ext>
            </a:extLst>
          </p:cNvPr>
          <p:cNvSpPr>
            <a:spLocks/>
          </p:cNvSpPr>
          <p:nvPr/>
        </p:nvSpPr>
        <p:spPr bwMode="auto">
          <a:xfrm>
            <a:off x="2971299" y="4145373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ru-RU" sz="1000" b="1" dirty="0" smtClean="0">
                <a:solidFill>
                  <a:prstClr val="white"/>
                </a:solidFill>
                <a:cs typeface="Arial"/>
              </a:rPr>
              <a:t>6</a:t>
            </a:r>
            <a:endParaRPr lang="nn-NO" sz="1000" dirty="0">
              <a:solidFill>
                <a:prstClr val="white"/>
              </a:solidFill>
            </a:endParaRPr>
          </a:p>
        </p:txBody>
      </p:sp>
      <p:grpSp>
        <p:nvGrpSpPr>
          <p:cNvPr id="180" name="Group 179"/>
          <p:cNvGrpSpPr/>
          <p:nvPr/>
        </p:nvGrpSpPr>
        <p:grpSpPr>
          <a:xfrm>
            <a:off x="2705100" y="6371527"/>
            <a:ext cx="2001411" cy="505523"/>
            <a:chOff x="2184400" y="4764023"/>
            <a:chExt cx="2001411" cy="505523"/>
          </a:xfrm>
        </p:grpSpPr>
        <p:cxnSp>
          <p:nvCxnSpPr>
            <p:cNvPr id="181" name="Straight Connector 57">
              <a:extLst>
                <a:ext uri="{FF2B5EF4-FFF2-40B4-BE49-F238E27FC236}">
                  <a16:creationId xmlns:a16="http://schemas.microsoft.com/office/drawing/2014/main" xmlns="" id="{E5764D96-633D-4C89-A139-7B1F2831DECD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00" y="5001419"/>
              <a:ext cx="440531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xmlns="" id="{1D063BDA-B6DD-432F-A7D8-CCEA7F62416A}"/>
                </a:ext>
              </a:extLst>
            </p:cNvPr>
            <p:cNvSpPr txBox="1"/>
            <p:nvPr/>
          </p:nvSpPr>
          <p:spPr>
            <a:xfrm>
              <a:off x="2866860" y="4764023"/>
              <a:ext cx="1318951" cy="505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uk-UA" sz="1600" dirty="0" smtClean="0"/>
                <a:t>Вогнетривка </a:t>
              </a:r>
              <a:r>
                <a:rPr lang="en-US" sz="1600" dirty="0" smtClean="0"/>
                <a:t/>
              </a:r>
              <a:br>
                <a:rPr lang="en-US" sz="1600" dirty="0" smtClean="0"/>
              </a:br>
              <a:r>
                <a:rPr lang="uk-UA" sz="1600" dirty="0" smtClean="0"/>
                <a:t>продукція</a:t>
              </a:r>
              <a:endParaRPr lang="en-US" sz="1600" dirty="0"/>
            </a:p>
          </p:txBody>
        </p:sp>
        <p:sp>
          <p:nvSpPr>
            <p:cNvPr id="230" name="Oval 8">
              <a:extLst>
                <a:ext uri="{FF2B5EF4-FFF2-40B4-BE49-F238E27FC236}">
                  <a16:creationId xmlns:a16="http://schemas.microsoft.com/office/drawing/2014/main" xmlns="" id="{EEF5385C-2192-4A4E-82D3-891A79E59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651" y="4800805"/>
              <a:ext cx="396000" cy="396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1000" b="1" dirty="0" smtClean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ru-RU" sz="1000" b="1" dirty="0" smtClean="0">
                  <a:solidFill>
                    <a:prstClr val="white"/>
                  </a:solidFill>
                  <a:cs typeface="Arial"/>
                </a:rPr>
                <a:t>13</a:t>
              </a:r>
              <a:endParaRPr lang="en-US" sz="1000" b="1" dirty="0" smtClean="0">
                <a:solidFill>
                  <a:prstClr val="white"/>
                </a:solidFill>
                <a:cs typeface="Arial"/>
              </a:endParaRPr>
            </a:p>
          </p:txBody>
        </p:sp>
      </p:grpSp>
      <p:sp>
        <p:nvSpPr>
          <p:cNvPr id="151" name="Oval 150"/>
          <p:cNvSpPr>
            <a:spLocks/>
          </p:cNvSpPr>
          <p:nvPr/>
        </p:nvSpPr>
        <p:spPr bwMode="auto">
          <a:xfrm>
            <a:off x="7155466" y="253280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14-32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5" name="Oval 213"/>
          <p:cNvSpPr>
            <a:spLocks noChangeAspect="1"/>
          </p:cNvSpPr>
          <p:nvPr/>
        </p:nvSpPr>
        <p:spPr bwMode="auto">
          <a:xfrm>
            <a:off x="5081866" y="2733368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ТВ</a:t>
            </a:r>
            <a:endParaRPr lang="en-US" sz="1000" b="1" dirty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prstClr val="black"/>
                </a:solidFill>
              </a:rPr>
              <a:t>0</a:t>
            </a:r>
            <a:r>
              <a:rPr lang="en-US" sz="1000" b="1" dirty="0">
                <a:solidFill>
                  <a:prstClr val="black"/>
                </a:solidFill>
              </a:rPr>
              <a:t>9</a:t>
            </a:r>
            <a:r>
              <a:rPr lang="uk-UA" sz="1000" b="1" dirty="0">
                <a:solidFill>
                  <a:prstClr val="black"/>
                </a:solidFill>
              </a:rPr>
              <a:t>-1</a:t>
            </a:r>
            <a:r>
              <a:rPr lang="en-US" sz="1000" b="1" dirty="0">
                <a:solidFill>
                  <a:prstClr val="black"/>
                </a:solidFill>
              </a:rPr>
              <a:t>0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95" name="Oval 8">
            <a:extLst>
              <a:ext uri="{FF2B5EF4-FFF2-40B4-BE49-F238E27FC236}">
                <a16:creationId xmlns:a16="http://schemas.microsoft.com/office/drawing/2014/main" xmlns="" id="{381DFDBA-30FA-4CB9-9F5B-C2FB34C02547}"/>
              </a:ext>
            </a:extLst>
          </p:cNvPr>
          <p:cNvSpPr>
            <a:spLocks/>
          </p:cNvSpPr>
          <p:nvPr/>
        </p:nvSpPr>
        <p:spPr bwMode="auto">
          <a:xfrm>
            <a:off x="1185545" y="5893675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0</a:t>
            </a:r>
            <a:r>
              <a:rPr lang="ru-RU" sz="1000" b="1" dirty="0" smtClean="0">
                <a:solidFill>
                  <a:prstClr val="white"/>
                </a:solidFill>
                <a:cs typeface="Arial"/>
              </a:rPr>
              <a:t>5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89" name="Oval 8">
            <a:extLst>
              <a:ext uri="{FF2B5EF4-FFF2-40B4-BE49-F238E27FC236}">
                <a16:creationId xmlns:a16="http://schemas.microsoft.com/office/drawing/2014/main" xmlns="" id="{872D1792-11C2-4E77-A6C5-B3CC4096DF7D}"/>
              </a:ext>
            </a:extLst>
          </p:cNvPr>
          <p:cNvSpPr>
            <a:spLocks/>
          </p:cNvSpPr>
          <p:nvPr/>
        </p:nvSpPr>
        <p:spPr bwMode="auto">
          <a:xfrm>
            <a:off x="2986437" y="595391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11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85" name="Oval 8">
            <a:extLst>
              <a:ext uri="{FF2B5EF4-FFF2-40B4-BE49-F238E27FC236}">
                <a16:creationId xmlns:a16="http://schemas.microsoft.com/office/drawing/2014/main" xmlns="" id="{E2560992-F5C5-4947-A0F3-4F1EEBD0334B}"/>
              </a:ext>
            </a:extLst>
          </p:cNvPr>
          <p:cNvSpPr>
            <a:spLocks/>
          </p:cNvSpPr>
          <p:nvPr/>
        </p:nvSpPr>
        <p:spPr bwMode="auto">
          <a:xfrm>
            <a:off x="2996121" y="551005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10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17" name="Oval 8">
            <a:extLst>
              <a:ext uri="{FF2B5EF4-FFF2-40B4-BE49-F238E27FC236}">
                <a16:creationId xmlns:a16="http://schemas.microsoft.com/office/drawing/2014/main" xmlns="" id="{82F67D0C-7EEB-41EE-874B-BC08BD763A3D}"/>
              </a:ext>
            </a:extLst>
          </p:cNvPr>
          <p:cNvSpPr>
            <a:spLocks/>
          </p:cNvSpPr>
          <p:nvPr/>
        </p:nvSpPr>
        <p:spPr bwMode="auto">
          <a:xfrm>
            <a:off x="3538931" y="383687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12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xmlns="" id="{4DDD65AD-B1F9-49EE-AE97-C7C6BAB432F3}"/>
              </a:ext>
            </a:extLst>
          </p:cNvPr>
          <p:cNvSpPr txBox="1"/>
          <p:nvPr/>
        </p:nvSpPr>
        <p:spPr>
          <a:xfrm>
            <a:off x="1772816" y="1276519"/>
            <a:ext cx="1564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Виробництво</a:t>
            </a:r>
            <a:br>
              <a:rPr lang="uk-UA" sz="1600" dirty="0" smtClean="0"/>
            </a:br>
            <a:r>
              <a:rPr lang="uk-UA" sz="1600" dirty="0" smtClean="0"/>
              <a:t>електродів </a:t>
            </a:r>
            <a:endParaRPr lang="en-US" sz="1600" dirty="0"/>
          </a:p>
        </p:txBody>
      </p:sp>
      <p:cxnSp>
        <p:nvCxnSpPr>
          <p:cNvPr id="313" name="Straight Arrow Connector 312"/>
          <p:cNvCxnSpPr>
            <a:cxnSpLocks/>
          </p:cNvCxnSpPr>
          <p:nvPr/>
        </p:nvCxnSpPr>
        <p:spPr>
          <a:xfrm flipV="1">
            <a:off x="2433396" y="100968"/>
            <a:ext cx="13668" cy="118159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TextBox 313"/>
          <p:cNvSpPr txBox="1"/>
          <p:nvPr/>
        </p:nvSpPr>
        <p:spPr>
          <a:xfrm>
            <a:off x="636121" y="305323"/>
            <a:ext cx="1663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Електродна маса</a:t>
            </a:r>
            <a:endParaRPr lang="en-US" sz="1600" dirty="0"/>
          </a:p>
        </p:txBody>
      </p:sp>
      <p:sp>
        <p:nvSpPr>
          <p:cNvPr id="315" name="Oval 314"/>
          <p:cNvSpPr>
            <a:spLocks/>
          </p:cNvSpPr>
          <p:nvPr/>
        </p:nvSpPr>
        <p:spPr bwMode="auto">
          <a:xfrm>
            <a:off x="2250011" y="743468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16" name="Oval 8"/>
          <p:cNvSpPr>
            <a:spLocks/>
          </p:cNvSpPr>
          <p:nvPr/>
        </p:nvSpPr>
        <p:spPr bwMode="auto">
          <a:xfrm>
            <a:off x="2247666" y="28384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21</a:t>
            </a:r>
          </a:p>
        </p:txBody>
      </p:sp>
      <p:sp>
        <p:nvSpPr>
          <p:cNvPr id="317" name="Rectangle 316">
            <a:extLst>
              <a:ext uri="{FF2B5EF4-FFF2-40B4-BE49-F238E27FC236}">
                <a16:creationId xmlns:a16="http://schemas.microsoft.com/office/drawing/2014/main" xmlns="" id="{E1880A23-B5DF-402F-AB69-30CA4909AFFC}"/>
              </a:ext>
            </a:extLst>
          </p:cNvPr>
          <p:cNvSpPr/>
          <p:nvPr/>
        </p:nvSpPr>
        <p:spPr>
          <a:xfrm>
            <a:off x="1800808" y="1292655"/>
            <a:ext cx="1334277" cy="5620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6"/>
          <p:cNvSpPr>
            <a:spLocks noChangeAspect="1"/>
          </p:cNvSpPr>
          <p:nvPr/>
        </p:nvSpPr>
        <p:spPr bwMode="auto">
          <a:xfrm>
            <a:off x="1453437" y="2878595"/>
            <a:ext cx="324000" cy="324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1000" b="1" dirty="0" smtClean="0">
                <a:solidFill>
                  <a:srgbClr val="000000"/>
                </a:solidFill>
                <a:cs typeface="Arial"/>
              </a:rPr>
            </a:b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</a:t>
            </a:r>
            <a:r>
              <a:rPr lang="en-US" sz="1000" b="1" dirty="0">
                <a:solidFill>
                  <a:srgbClr val="000000"/>
                </a:solidFill>
                <a:cs typeface="Arial"/>
              </a:rPr>
              <a:t>2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6" name="Трапеция 86"/>
          <p:cNvSpPr/>
          <p:nvPr/>
        </p:nvSpPr>
        <p:spPr>
          <a:xfrm>
            <a:off x="968366" y="2583211"/>
            <a:ext cx="202579" cy="672026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Oval 213"/>
          <p:cNvSpPr>
            <a:spLocks noChangeAspect="1"/>
          </p:cNvSpPr>
          <p:nvPr/>
        </p:nvSpPr>
        <p:spPr bwMode="auto">
          <a:xfrm>
            <a:off x="955565" y="2677580"/>
            <a:ext cx="324000" cy="324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br>
              <a:rPr lang="uk-UA" sz="1000" b="1" dirty="0" smtClean="0">
                <a:solidFill>
                  <a:prstClr val="black"/>
                </a:solidFill>
              </a:rPr>
            </a:br>
            <a:r>
              <a:rPr lang="uk-UA" sz="1000" b="1" dirty="0" smtClean="0">
                <a:solidFill>
                  <a:prstClr val="black"/>
                </a:solidFill>
              </a:rPr>
              <a:t>01</a:t>
            </a:r>
            <a:endParaRPr lang="nn-NO" sz="1000" b="1" dirty="0">
              <a:solidFill>
                <a:prstClr val="black"/>
              </a:solidFill>
            </a:endParaRPr>
          </a:p>
        </p:txBody>
      </p:sp>
      <p:cxnSp>
        <p:nvCxnSpPr>
          <p:cNvPr id="136" name="Straight Arrow Connector 55">
            <a:extLst>
              <a:ext uri="{FF2B5EF4-FFF2-40B4-BE49-F238E27FC236}">
                <a16:creationId xmlns:a16="http://schemas.microsoft.com/office/drawing/2014/main" xmlns="" id="{E961FE6F-55DF-4518-A167-B5DAA8702911}"/>
              </a:ext>
            </a:extLst>
          </p:cNvPr>
          <p:cNvCxnSpPr>
            <a:cxnSpLocks/>
          </p:cNvCxnSpPr>
          <p:nvPr/>
        </p:nvCxnSpPr>
        <p:spPr>
          <a:xfrm flipH="1" flipV="1">
            <a:off x="2692400" y="3663950"/>
            <a:ext cx="12700" cy="294640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1721431" y="492583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7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52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2502481" y="378918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04-08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11" name="Oval 210"/>
          <p:cNvSpPr>
            <a:spLocks/>
          </p:cNvSpPr>
          <p:nvPr/>
        </p:nvSpPr>
        <p:spPr bwMode="auto">
          <a:xfrm>
            <a:off x="5073301" y="1536486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14-32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201" name="Straight Arrow Connector 200"/>
          <p:cNvCxnSpPr>
            <a:cxnSpLocks/>
          </p:cNvCxnSpPr>
          <p:nvPr/>
        </p:nvCxnSpPr>
        <p:spPr>
          <a:xfrm flipH="1" flipV="1">
            <a:off x="3022646" y="3390900"/>
            <a:ext cx="6304" cy="27305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57">
            <a:extLst>
              <a:ext uri="{FF2B5EF4-FFF2-40B4-BE49-F238E27FC236}">
                <a16:creationId xmlns:a16="http://schemas.microsoft.com/office/drawing/2014/main" xmlns="" id="{BE9EFCDA-2594-4E26-AF1B-5AC24CC29EF1}"/>
              </a:ext>
            </a:extLst>
          </p:cNvPr>
          <p:cNvCxnSpPr>
            <a:cxnSpLocks/>
          </p:cNvCxnSpPr>
          <p:nvPr/>
        </p:nvCxnSpPr>
        <p:spPr>
          <a:xfrm flipV="1">
            <a:off x="1524000" y="3665962"/>
            <a:ext cx="1503859" cy="2338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>
            <a:cxnSpLocks/>
          </p:cNvCxnSpPr>
          <p:nvPr/>
        </p:nvCxnSpPr>
        <p:spPr>
          <a:xfrm flipH="1" flipV="1">
            <a:off x="1530396" y="3403600"/>
            <a:ext cx="6304" cy="27305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1715081" y="542113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9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-4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2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1708731" y="589738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41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-4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3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1708731" y="634188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43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-44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4" name="Oval 97">
            <a:extLst>
              <a:ext uri="{FF2B5EF4-FFF2-40B4-BE49-F238E27FC236}">
                <a16:creationId xmlns:a16="http://schemas.microsoft.com/office/drawing/2014/main" xmlns="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1721431" y="448133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35-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36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F5474EEB-6275-47D7-8FF7-7866450236D9}"/>
              </a:ext>
            </a:extLst>
          </p:cNvPr>
          <p:cNvSpPr txBox="1"/>
          <p:nvPr/>
        </p:nvSpPr>
        <p:spPr>
          <a:xfrm>
            <a:off x="7277350" y="6147673"/>
            <a:ext cx="1906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400" dirty="0" smtClean="0"/>
              <a:t>Марганець металевий</a:t>
            </a: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smtClean="0"/>
              <a:t> </a:t>
            </a:r>
            <a:r>
              <a:rPr lang="uk-UA" sz="1400" dirty="0" smtClean="0"/>
              <a:t>Мн95</a:t>
            </a:r>
            <a:endParaRPr lang="en-US" sz="1400" dirty="0"/>
          </a:p>
        </p:txBody>
      </p:sp>
      <p:cxnSp>
        <p:nvCxnSpPr>
          <p:cNvPr id="237" name="Straight Arrow Connector 236">
            <a:extLst>
              <a:ext uri="{FF2B5EF4-FFF2-40B4-BE49-F238E27FC236}">
                <a16:creationId xmlns:a16="http://schemas.microsoft.com/office/drawing/2014/main" xmlns="" id="{3E1DA827-E1E4-4D6E-AD05-086B5321FC26}"/>
              </a:ext>
            </a:extLst>
          </p:cNvPr>
          <p:cNvCxnSpPr>
            <a:cxnSpLocks/>
          </p:cNvCxnSpPr>
          <p:nvPr/>
        </p:nvCxnSpPr>
        <p:spPr>
          <a:xfrm flipV="1">
            <a:off x="7378846" y="6643616"/>
            <a:ext cx="1321564" cy="1967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Oval 8">
            <a:extLst>
              <a:ext uri="{FF2B5EF4-FFF2-40B4-BE49-F238E27FC236}">
                <a16:creationId xmlns:a16="http://schemas.microsoft.com/office/drawing/2014/main" xmlns="" id="{E72B0923-3F49-4FBC-9056-1135534B3495}"/>
              </a:ext>
            </a:extLst>
          </p:cNvPr>
          <p:cNvSpPr>
            <a:spLocks/>
          </p:cNvSpPr>
          <p:nvPr/>
        </p:nvSpPr>
        <p:spPr bwMode="auto">
          <a:xfrm>
            <a:off x="8114197" y="643328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dirty="0" smtClean="0">
                <a:solidFill>
                  <a:prstClr val="white"/>
                </a:solidFill>
                <a:cs typeface="Arial"/>
              </a:rPr>
              <a:t>24</a:t>
            </a:r>
            <a:endParaRPr lang="nn-NO" sz="1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66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/>
        </p:nvSpPr>
        <p:spPr bwMode="auto">
          <a:xfrm>
            <a:off x="3260048" y="3103479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63356" y="2255009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Джерело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8337" y="2736593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Точка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0798" y="3198682"/>
            <a:ext cx="2060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Засіб вимірювальної  </a:t>
            </a:r>
            <a:br>
              <a:rPr lang="uk-UA" sz="1000" b="1" dirty="0">
                <a:solidFill>
                  <a:prstClr val="black"/>
                </a:solidFill>
              </a:rPr>
            </a:br>
            <a:r>
              <a:rPr lang="uk-UA" sz="1000" b="1" dirty="0">
                <a:solidFill>
                  <a:prstClr val="black"/>
                </a:solidFill>
              </a:rPr>
              <a:t>техніки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7156" y="3636277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Матеріальний потік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 bwMode="auto">
          <a:xfrm>
            <a:off x="3240761" y="2159000"/>
            <a:ext cx="396000" cy="396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1000" dirty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 bwMode="auto">
          <a:xfrm>
            <a:off x="3271004" y="2648601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1000" dirty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 bwMode="auto">
          <a:xfrm flipV="1">
            <a:off x="3240762" y="361786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nn-NO" sz="1000" dirty="0">
                <a:solidFill>
                  <a:prstClr val="white"/>
                </a:solidFill>
                <a:cs typeface="Arial"/>
              </a:rPr>
              <a:t>xx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7156" y="4243234"/>
            <a:ext cx="1596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Точка відбору проб</a:t>
            </a:r>
          </a:p>
        </p:txBody>
      </p:sp>
      <p:sp>
        <p:nvSpPr>
          <p:cNvPr id="11" name="Isosceles Triangle 10"/>
          <p:cNvSpPr>
            <a:spLocks noChangeArrowheads="1"/>
          </p:cNvSpPr>
          <p:nvPr/>
        </p:nvSpPr>
        <p:spPr bwMode="auto">
          <a:xfrm flipV="1">
            <a:off x="3194978" y="4135920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272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93D22B32DC5145B6EBA634766690E5" ma:contentTypeVersion="10" ma:contentTypeDescription="Create a new document." ma:contentTypeScope="" ma:versionID="a23467d46888ad27fd906a8ba6f8e744">
  <xsd:schema xmlns:xsd="http://www.w3.org/2001/XMLSchema" xmlns:xs="http://www.w3.org/2001/XMLSchema" xmlns:p="http://schemas.microsoft.com/office/2006/metadata/properties" xmlns:ns2="d9705744-0429-438c-ab19-650e5bf9c6c1" xmlns:ns3="3a8cf95d-4826-4477-a042-cbd76b7e429b" targetNamespace="http://schemas.microsoft.com/office/2006/metadata/properties" ma:root="true" ma:fieldsID="5d6c7647d384fb0d2203ddd8df206a31" ns2:_="" ns3:_="">
    <xsd:import namespace="d9705744-0429-438c-ab19-650e5bf9c6c1"/>
    <xsd:import namespace="3a8cf95d-4826-4477-a042-cbd76b7e42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705744-0429-438c-ab19-650e5bf9c6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8cf95d-4826-4477-a042-cbd76b7e429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D582D2-94EA-4CB0-AA15-CE2545E194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705744-0429-438c-ab19-650e5bf9c6c1"/>
    <ds:schemaRef ds:uri="3a8cf95d-4826-4477-a042-cbd76b7e42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4134DF-3F83-4C03-B90D-4CAB4A8768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746170-0C1E-450B-94F5-DCE961339ADE}">
  <ds:schemaRefs>
    <ds:schemaRef ds:uri="3a8cf95d-4826-4477-a042-cbd76b7e429b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d9705744-0429-438c-ab19-650e5bf9c6c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10608</TotalTime>
  <Words>176</Words>
  <Application>Microsoft Office PowerPoint</Application>
  <PresentationFormat>On-screen Show (4:3)</PresentationFormat>
  <Paragraphs>105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Carbon Limits</dc:creator>
  <cp:lastModifiedBy>Vlad</cp:lastModifiedBy>
  <cp:revision>284</cp:revision>
  <cp:lastPrinted>2019-10-18T09:20:57Z</cp:lastPrinted>
  <dcterms:created xsi:type="dcterms:W3CDTF">2017-10-17T15:53:38Z</dcterms:created>
  <dcterms:modified xsi:type="dcterms:W3CDTF">2019-11-22T11:21:17Z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0x010100F593D22B32DC5145B6EBA634766690E5</vt:lpwstr>
  </property>
</Properties>
</file>